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A2A6A74-2A16-4F57-8947-94EE66AF60E8}">
  <a:tblStyle styleId="{EA2A6A74-2A16-4F57-8947-94EE66AF60E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c96cef83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c96cef8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0" Type="http://schemas.openxmlformats.org/officeDocument/2006/relationships/hyperlink" Target="https://docs.google.com/presentation/d/1B23m-sm0Ep8tpFu_rn7C1QYQ7_BEflLkhNYtIM0qYuA/copy" TargetMode="External"/><Relationship Id="rId9" Type="http://schemas.openxmlformats.org/officeDocument/2006/relationships/hyperlink" Target="https://docs.google.com/presentation/d/1ntVzyWR66GQlvJTXeVWhbALZxveBEoTL6PRy-ufDnzc/copy" TargetMode="External"/><Relationship Id="rId5" Type="http://schemas.openxmlformats.org/officeDocument/2006/relationships/hyperlink" Target="https://docs.google.com/presentation/d/1B23m-sm0Ep8tpFu_rn7C1QYQ7_BEflLkhNYtIM0qYuA/copy" TargetMode="External"/><Relationship Id="rId6" Type="http://schemas.openxmlformats.org/officeDocument/2006/relationships/hyperlink" Target="https://docs.google.com/presentation/d/1LMpiF8nnEl96xnYGjDESUzjjYQPm6gtI_-yKJUUb_gU/copy" TargetMode="External"/><Relationship Id="rId7" Type="http://schemas.openxmlformats.org/officeDocument/2006/relationships/hyperlink" Target="https://docs.google.com/presentation/d/1heguyC9SByMyrStgoD7JT8d4X9MHt2U5c96LeUPeg_U/copy" TargetMode="External"/><Relationship Id="rId8" Type="http://schemas.openxmlformats.org/officeDocument/2006/relationships/hyperlink" Target="https://docs.google.com/presentation/d/1hvhgn5mapzpLSD3NeN2J0mKLpecV6otV8LtvFDcg4F4/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LMpiF8nnEl96xnYGjDESUzjjYQPm6gtI_-yKJUUb_gU/copy" TargetMode="External"/><Relationship Id="rId6" Type="http://schemas.openxmlformats.org/officeDocument/2006/relationships/hyperlink" Target="https://docs.google.com/presentation/d/1heguyC9SByMyrStgoD7JT8d4X9MHt2U5c96LeUPeg_U/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SHIYyFMTiYHBAo9vkLEQmubrIAPwQup69iwyh4pw-X8/edit#slide=id.g2f3993722b1_0_54"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{EA2A6A74-2A16-4F57-8947-94EE66AF60E8}</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Comparing Jamestown and Plymouth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life differ for English colonists in Jamestown and Plymouth?</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7.10, 7.16, 7.19, 7.21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Comparing Jamestown &amp; Plymouth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Comparing Jamestown &amp; Plymouth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Materials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Wampanoag</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a:t>
                      </a:r>
                      <a:r>
                        <a:rPr lang="en" sz="1200">
                          <a:solidFill>
                            <a:srgbClr val="000000"/>
                          </a:solidFill>
                          <a:latin typeface="Inter"/>
                          <a:ea typeface="Inter"/>
                          <a:cs typeface="Inter"/>
                          <a:sym typeface="Inter"/>
                        </a:rPr>
                        <a:t>“Song of the Unit”</a:t>
                      </a:r>
                      <a:r>
                        <a:rPr lang="en" sz="1200">
                          <a:solidFill>
                            <a:srgbClr val="000000"/>
                          </a:solidFill>
                          <a:latin typeface="Inter"/>
                          <a:ea typeface="Inter"/>
                          <a:cs typeface="Inter"/>
                          <a:sym typeface="Inter"/>
                        </a:rPr>
                        <a: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 Daily Lesson Plan (60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{EA2A6A74-2A16-4F57-8947-94EE66AF60E8}</a:tableStyleId>
              </a:tblPr>
              <a:tblGrid>
                <a:gridCol w="1673200"/>
                <a:gridCol w="4057350"/>
                <a:gridCol w="3702950"/>
              </a:tblGrid>
              <a:tr h="29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Comparing Jamestown and Plymouth</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85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1-3 of the </a:t>
                      </a:r>
                      <a:r>
                        <a:rPr lang="en" sz="1200" u="sng">
                          <a:solidFill>
                            <a:schemeClr val="accent5"/>
                          </a:solidFill>
                          <a:latin typeface="Inter"/>
                          <a:ea typeface="Inter"/>
                          <a:cs typeface="Inter"/>
                          <a:sym typeface="Inter"/>
                          <a:hlinkClick r:id="rId5">
                            <a:extLst>
                              <a:ext uri="{A12FA001-AC4F-418D-AE19-62706E023703}">
                                <ahyp:hlinkClr val="tx"/>
                              </a:ext>
                            </a:extLst>
                          </a:hlinkClick>
                        </a:rPr>
                        <a:t>Comparing Jamestown &amp; Plymouth Presentation</a:t>
                      </a:r>
                      <a:r>
                        <a:rPr lang="en" sz="1200">
                          <a:solidFill>
                            <a:schemeClr val="dk1"/>
                          </a:solidFill>
                          <a:latin typeface="Inter"/>
                          <a:ea typeface="Inter"/>
                          <a:cs typeface="Inter"/>
                          <a:sym typeface="Inter"/>
                        </a:rPr>
                        <a:t>, introduce students to the process of annotation for the two sources found in the </a:t>
                      </a:r>
                      <a:r>
                        <a:rPr lang="en" sz="1200" u="sng">
                          <a:solidFill>
                            <a:schemeClr val="accent5"/>
                          </a:solidFill>
                          <a:latin typeface="Inter"/>
                          <a:ea typeface="Inter"/>
                          <a:cs typeface="Inter"/>
                          <a:sym typeface="Inter"/>
                          <a:hlinkClick r:id="rId6">
                            <a:extLst>
                              <a:ext uri="{A12FA001-AC4F-418D-AE19-62706E023703}">
                                <ahyp:hlinkClr val="tx"/>
                              </a:ext>
                            </a:extLst>
                          </a:hlinkClick>
                        </a:rPr>
                        <a:t>Comparing Jamestown &amp; Plymouth Student Worksheet</a:t>
                      </a:r>
                      <a:r>
                        <a:rPr lang="en" sz="1200">
                          <a:solidFill>
                            <a:schemeClr val="dk1"/>
                          </a:solidFill>
                          <a:latin typeface="Inter"/>
                          <a:ea typeface="Inter"/>
                          <a:cs typeface="Inter"/>
                          <a:sym typeface="Inter"/>
                        </a:rPr>
                        <a:t>. Model the process of annotation with the students on Source 1- Jamestown by going through each of the steps shown in the slides. Then, release students to complete the annotation for Source 2- Plymouth. Remind students to try their best and read the words phonetically, as the spelling in the 17th century was not uniform or consistent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85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Explain and model source annotation using slides and Jamestown reading</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Plymouth reading individually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the two primary sources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source annotation directions (slide 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85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with a review of the skill of contextualization and instructions for their partner work using slides 4-5. Divide the class into two large groups. Within each large group, have students work with a partner. All partners in one group will complete the Contextualization Graphic Organizer for Jamestown, while all the partners in the other group will complete the Contextualization Graphic Organizer for Plymouth (worksheet pages 3-4).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24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Give a reminder about the skill of contextualization and explain partner work expectations</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Divide students into two large groups and determine partners</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Explain that the goal of this primary source analysis is to compare the differing contexts and circumstances of Jamestown and Plymouth</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Meet with partner</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Reread and analyze assigned primary source</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Contextualization </a:t>
                      </a:r>
                      <a:r>
                        <a:rPr lang="en" sz="1200">
                          <a:latin typeface="Inter"/>
                          <a:ea typeface="Inter"/>
                          <a:cs typeface="Inter"/>
                          <a:sym typeface="Inter"/>
                        </a:rPr>
                        <a:t>graphic</a:t>
                      </a:r>
                      <a:r>
                        <a:rPr lang="en" sz="1200">
                          <a:latin typeface="Inter"/>
                          <a:ea typeface="Inter"/>
                          <a:cs typeface="Inter"/>
                          <a:sym typeface="Inter"/>
                        </a:rPr>
                        <a:t> organizer for assigned source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{EA2A6A74-2A16-4F57-8947-94EE66AF60E8}</a:tableStyleId>
              </a:tblPr>
              <a:tblGrid>
                <a:gridCol w="1673200"/>
                <a:gridCol w="4057350"/>
                <a:gridCol w="3702950"/>
              </a:tblGrid>
              <a:tr h="29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Comparing Jamestown and Plymouth</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93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then work together to r</a:t>
                      </a:r>
                      <a:r>
                        <a:rPr lang="en" sz="1200">
                          <a:solidFill>
                            <a:schemeClr val="dk1"/>
                          </a:solidFill>
                          <a:latin typeface="Inter"/>
                          <a:ea typeface="Inter"/>
                          <a:cs typeface="Inter"/>
                          <a:sym typeface="Inter"/>
                        </a:rPr>
                        <a:t>eflect on the differences between life in Jamestown and Plymouth in order to make a “qualified claim.” Regroup students so that new partners consist of one person from each assigned reading. Students will share their contextualization information and then will complete the Evaluating Evidence Graphic Organizer (page 5). Provide students will instructions about “qualified claims” using slide 6.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38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what a “qualified claim” is and why it is important for historians to not make absolute claims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Regroup students so that each set of partners contains one member from each reading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student work</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new partner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contextualization information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the biggest differences in the portrayal of each colony based on the two primary sources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Construct a qualified claim and find two pieces of evidence to support it.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outside evidence (like the passenger lists or advanced organizer)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9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3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8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3</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